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Cabin" panose="020B0604020202020204" charset="0"/>
      <p:regular r:id="rId7"/>
    </p:embeddedFont>
    <p:embeddedFont>
      <p:font typeface="Microsoft JhengHei UI" panose="020B0604030504040204" pitchFamily="34" charset="-12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Unbounded" panose="020B0604020202020204" charset="-52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0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720" y="161661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err="1" smtClean="0">
                <a:solidFill>
                  <a:schemeClr val="bg1"/>
                </a:solidFill>
                <a:latin typeface="Unbounded" panose="020B0604020202020204" charset="-52"/>
                <a:ea typeface="Microsoft JhengHei UI" panose="020B0604030504040204" pitchFamily="34" charset="-120"/>
              </a:rPr>
              <a:t>JobSpark</a:t>
            </a:r>
            <a:endParaRPr lang="en-US" sz="4400" b="1" dirty="0">
              <a:solidFill>
                <a:schemeClr val="bg1"/>
              </a:solidFill>
              <a:latin typeface="Unbounded" panose="020B0604020202020204" charset="-52"/>
              <a:ea typeface="Microsoft JhengHei UI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57720" y="2361698"/>
            <a:ext cx="7680885" cy="226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b="1" dirty="0" err="1">
                <a:solidFill>
                  <a:schemeClr val="bg1"/>
                </a:solidFill>
              </a:rPr>
              <a:t>JobSpark</a:t>
            </a:r>
            <a:r>
              <a:rPr lang="ru-RU" b="1" dirty="0">
                <a:solidFill>
                  <a:schemeClr val="bg1"/>
                </a:solidFill>
              </a:rPr>
              <a:t> - это современное веб-приложение, разработанное для упрощения и оптимизации процесса поиска работы как для соискателей, так и для работодателей. Используя передовые технологии, </a:t>
            </a:r>
            <a:r>
              <a:rPr lang="ru-RU" b="1" dirty="0" err="1">
                <a:solidFill>
                  <a:schemeClr val="bg1"/>
                </a:solidFill>
              </a:rPr>
              <a:t>JobSpark</a:t>
            </a:r>
            <a:r>
              <a:rPr lang="ru-RU" b="1" dirty="0">
                <a:solidFill>
                  <a:schemeClr val="bg1"/>
                </a:solidFill>
              </a:rPr>
              <a:t> предоставляет интуитивно понятный и эффективный инструмент для связи талантливых специалистов с подходящими компаниями.</a:t>
            </a: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1A4FF9B-90E2-701D-C6DC-0CC44E00CE22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-152400" y="0"/>
            <a:ext cx="5638800" cy="822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38326"/>
            <a:ext cx="5029200" cy="1714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527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Цели и задачи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550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44631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b="1" dirty="0">
                <a:solidFill>
                  <a:schemeClr val="bg1"/>
                </a:solidFill>
              </a:rPr>
              <a:t>Создать централизованную платформу, которая объединит все необходимые инструменты для успешного поиска и найма работы, значительно сокращая время и усилия, затрачиваемые на эти процессы. Мы стремимся предоставить пользователям лучший в своем классе опыт, основанный на релевантных результатах, прозрачной информации и простоте использования.</a:t>
            </a: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614761" y="18550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219951" y="2446318"/>
            <a:ext cx="6580346" cy="183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Для </a:t>
            </a:r>
            <a:r>
              <a:rPr lang="ru-RU" b="1" dirty="0" smtClean="0">
                <a:solidFill>
                  <a:schemeClr val="bg1"/>
                </a:solidFill>
              </a:rPr>
              <a:t>соискателей: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1. 	</a:t>
            </a:r>
            <a:r>
              <a:rPr lang="ru-RU" b="1" dirty="0" smtClean="0">
                <a:solidFill>
                  <a:schemeClr val="bg1"/>
                </a:solidFill>
              </a:rPr>
              <a:t>Обеспечить удобный и эффективный поиск вакансий по ключевым словам, местоположению, отрасли, опыту и другим релевантным критериям.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2.	</a:t>
            </a:r>
            <a:r>
              <a:rPr lang="ru-RU" b="1" dirty="0" smtClean="0">
                <a:solidFill>
                  <a:schemeClr val="bg1"/>
                </a:solidFill>
              </a:rPr>
              <a:t>Создать </a:t>
            </a:r>
            <a:r>
              <a:rPr lang="ru-RU" b="1" dirty="0">
                <a:solidFill>
                  <a:schemeClr val="bg1"/>
                </a:solidFill>
              </a:rPr>
              <a:t>возможность сохранения интересных вакансий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3.	</a:t>
            </a:r>
            <a:r>
              <a:rPr lang="ru-RU" b="1" dirty="0" smtClean="0">
                <a:solidFill>
                  <a:schemeClr val="bg1"/>
                </a:solidFill>
              </a:rPr>
              <a:t>Предоставить </a:t>
            </a:r>
            <a:r>
              <a:rPr lang="ru-RU" b="1" dirty="0">
                <a:solidFill>
                  <a:schemeClr val="bg1"/>
                </a:solidFill>
              </a:rPr>
              <a:t>инструменты для создания и управления резюме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14761" y="3643194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45928" y="4717749"/>
            <a:ext cx="6580346" cy="2648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Для работодателей: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1. 	</a:t>
            </a:r>
            <a:r>
              <a:rPr lang="ru-RU" b="1" dirty="0" smtClean="0">
                <a:solidFill>
                  <a:schemeClr val="bg1"/>
                </a:solidFill>
              </a:rPr>
              <a:t>Предоставить </a:t>
            </a:r>
            <a:r>
              <a:rPr lang="ru-RU" b="1" dirty="0">
                <a:solidFill>
                  <a:schemeClr val="bg1"/>
                </a:solidFill>
              </a:rPr>
              <a:t>удобный инструмент для публикации вакансий с подробным описанием требований и условий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2.	</a:t>
            </a:r>
            <a:r>
              <a:rPr lang="ru-RU" b="1" dirty="0" smtClean="0">
                <a:solidFill>
                  <a:schemeClr val="bg1"/>
                </a:solidFill>
              </a:rPr>
              <a:t>Обеспечить </a:t>
            </a:r>
            <a:r>
              <a:rPr lang="ru-RU" b="1" dirty="0">
                <a:solidFill>
                  <a:schemeClr val="bg1"/>
                </a:solidFill>
              </a:rPr>
              <a:t>возможность управления опубликованными вакансиями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3.	</a:t>
            </a:r>
            <a:r>
              <a:rPr lang="ru-RU" b="1" dirty="0" smtClean="0">
                <a:solidFill>
                  <a:schemeClr val="bg1"/>
                </a:solidFill>
              </a:rPr>
              <a:t>Предоставить </a:t>
            </a:r>
            <a:r>
              <a:rPr lang="ru-RU" b="1" dirty="0">
                <a:solidFill>
                  <a:schemeClr val="bg1"/>
                </a:solidFill>
              </a:rPr>
              <a:t>инструменты для поиска и фильтрации кандидатов по заданным критериям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4.	</a:t>
            </a:r>
            <a:r>
              <a:rPr lang="ru-RU" b="1" dirty="0" smtClean="0">
                <a:solidFill>
                  <a:schemeClr val="bg1"/>
                </a:solidFill>
              </a:rPr>
              <a:t>Обеспечить </a:t>
            </a:r>
            <a:r>
              <a:rPr lang="ru-RU" b="1" dirty="0">
                <a:solidFill>
                  <a:schemeClr val="bg1"/>
                </a:solidFill>
              </a:rPr>
              <a:t>возможность сохранения интересных кандидатов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B04374-3E7B-BDDE-8011-3FCCF09D9A1E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84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Ход работы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18980"/>
            <a:ext cx="29416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(Python)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75659" y="4218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</a:t>
            </a:r>
            <a:r>
              <a:rPr lang="en-US" sz="2200" dirty="0" smtClean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</a:t>
            </a: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</a:t>
            </a:r>
            <a:r>
              <a:rPr lang="en-US" sz="2200" dirty="0" smtClean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ue.js)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75659" y="471451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TypeScript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275659" y="5181243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Tilewind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css</a:t>
            </a:r>
            <a:endParaRPr lang="en-US" sz="1850" dirty="0" smtClean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972010" y="42289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72010" y="4724457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Nginx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972010" y="519118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 compose</a:t>
            </a:r>
            <a:endParaRPr lang="en-US" sz="18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5348C18-C3F7-C629-74E3-31D7DCBDD1D9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Изображение выглядит как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41BCA3B-87DB-9809-B87A-E2A33297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94" y="3407733"/>
            <a:ext cx="545455" cy="545455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C3F8E1ED-65FB-AC8B-469C-FA0D12B105E8}"/>
              </a:ext>
            </a:extLst>
          </p:cNvPr>
          <p:cNvSpPr/>
          <p:nvPr/>
        </p:nvSpPr>
        <p:spPr>
          <a:xfrm>
            <a:off x="5275659" y="564796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Vite</a:t>
            </a:r>
            <a:endParaRPr lang="en-US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23" name="Рисунок 22" descr="Изображение выглядит как Графика, Красочность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D4B7697-957D-7E8A-0FD0-9E05DC02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38" y="3402510"/>
            <a:ext cx="545455" cy="545455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снимок экрана, символ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A7BDD495-17A0-CDBC-D3FC-C98B3473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550" y="3385176"/>
            <a:ext cx="600000" cy="600000"/>
          </a:xfrm>
          <a:prstGeom prst="rect">
            <a:avLst/>
          </a:prstGeom>
        </p:spPr>
      </p:pic>
      <p:pic>
        <p:nvPicPr>
          <p:cNvPr id="35" name="Рисунок 34" descr="Изображение выглядит как логотип, символ, Цвет электр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2008858-3739-7694-1382-106201F0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00" y="3413307"/>
            <a:ext cx="545455" cy="545455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Красочность, треугольник, Цвет электрик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548D2E63-DD5C-5917-BBA8-F4B62FA7F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869" y="3404531"/>
            <a:ext cx="545455" cy="545455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Графика, Красочность, символ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9BD3642E-D70E-9310-38C0-C28DA1B53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2207" y="3378282"/>
            <a:ext cx="600000" cy="600000"/>
          </a:xfrm>
          <a:prstGeom prst="rect">
            <a:avLst/>
          </a:prstGeom>
        </p:spPr>
      </p:pic>
      <p:sp>
        <p:nvSpPr>
          <p:cNvPr id="28" name="Text 4"/>
          <p:cNvSpPr/>
          <p:nvPr/>
        </p:nvSpPr>
        <p:spPr>
          <a:xfrm>
            <a:off x="885719" y="471451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PostgreSQL</a:t>
            </a:r>
            <a:endParaRPr lang="en-US" sz="1850" dirty="0"/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21" y="3241189"/>
            <a:ext cx="1123116" cy="93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27610" y="3467062"/>
            <a:ext cx="736524" cy="4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657" y="3224173"/>
            <a:ext cx="1543600" cy="1543600"/>
          </a:xfrm>
          <a:prstGeom prst="rect">
            <a:avLst/>
          </a:prstGeom>
        </p:spPr>
      </p:pic>
      <p:sp>
        <p:nvSpPr>
          <p:cNvPr id="38" name="Text 10"/>
          <p:cNvSpPr/>
          <p:nvPr/>
        </p:nvSpPr>
        <p:spPr>
          <a:xfrm>
            <a:off x="9984550" y="5649037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ytest</a:t>
            </a:r>
            <a:endParaRPr lang="en-US" sz="18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08" y="3021100"/>
            <a:ext cx="1314364" cy="1314364"/>
          </a:xfrm>
          <a:prstGeom prst="rect">
            <a:avLst/>
          </a:prstGeom>
        </p:spPr>
      </p:pic>
      <p:sp>
        <p:nvSpPr>
          <p:cNvPr id="31" name="Text 4"/>
          <p:cNvSpPr/>
          <p:nvPr/>
        </p:nvSpPr>
        <p:spPr>
          <a:xfrm>
            <a:off x="885719" y="5188459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</a:t>
            </a:r>
            <a:endParaRPr lang="en-US" sz="18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58" y="3414847"/>
            <a:ext cx="890542" cy="576233"/>
          </a:xfrm>
          <a:prstGeom prst="rect">
            <a:avLst/>
          </a:prstGeom>
        </p:spPr>
      </p:pic>
      <p:sp>
        <p:nvSpPr>
          <p:cNvPr id="32" name="Text 4"/>
          <p:cNvSpPr/>
          <p:nvPr/>
        </p:nvSpPr>
        <p:spPr>
          <a:xfrm>
            <a:off x="885719" y="5600960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Uvicorn</a:t>
            </a:r>
            <a:endParaRPr lang="en-US" sz="1850" dirty="0"/>
          </a:p>
        </p:txBody>
      </p:sp>
      <p:sp>
        <p:nvSpPr>
          <p:cNvPr id="30" name="Text 6"/>
          <p:cNvSpPr/>
          <p:nvPr/>
        </p:nvSpPr>
        <p:spPr>
          <a:xfrm>
            <a:off x="5281133" y="603099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Pinia</a:t>
            </a:r>
            <a:endParaRPr lang="en-US" sz="18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5551" r="54382" b="8296"/>
          <a:stretch/>
        </p:blipFill>
        <p:spPr>
          <a:xfrm>
            <a:off x="8575177" y="3355545"/>
            <a:ext cx="511627" cy="622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573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Направления для Улучшения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865830" y="2323085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6413837" y="2290402"/>
            <a:ext cx="2956441" cy="92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Встроенный чат для общения между соискателями и работодателями</a:t>
            </a:r>
          </a:p>
        </p:txBody>
      </p:sp>
      <p:sp>
        <p:nvSpPr>
          <p:cNvPr id="9" name="Text 6"/>
          <p:cNvSpPr/>
          <p:nvPr/>
        </p:nvSpPr>
        <p:spPr>
          <a:xfrm>
            <a:off x="10548001" y="2279210"/>
            <a:ext cx="2956441" cy="658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Возможность проведения онлайн-собеседований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616EFC-A961-36E9-18A2-9ADA434C404E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1"/>
          <p:cNvSpPr/>
          <p:nvPr/>
        </p:nvSpPr>
        <p:spPr>
          <a:xfrm>
            <a:off x="10010705" y="2323085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8" name="Shape 1"/>
          <p:cNvSpPr/>
          <p:nvPr/>
        </p:nvSpPr>
        <p:spPr>
          <a:xfrm>
            <a:off x="5875317" y="3734442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9" name="Прямоугольник 18"/>
          <p:cNvSpPr/>
          <p:nvPr/>
        </p:nvSpPr>
        <p:spPr>
          <a:xfrm>
            <a:off x="6294179" y="3672257"/>
            <a:ext cx="3297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Возможность авторизации через социальные сети</a:t>
            </a:r>
            <a:endParaRPr lang="ru-RU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20" name="Shape 1"/>
          <p:cNvSpPr/>
          <p:nvPr/>
        </p:nvSpPr>
        <p:spPr>
          <a:xfrm>
            <a:off x="10010123" y="3785991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1" name="Прямоугольник 20"/>
          <p:cNvSpPr/>
          <p:nvPr/>
        </p:nvSpPr>
        <p:spPr>
          <a:xfrm>
            <a:off x="10428985" y="3729569"/>
            <a:ext cx="3734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Разработка тестов для подтверждения квалификации</a:t>
            </a:r>
            <a:endParaRPr lang="ru-RU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157</Words>
  <Application>Microsoft Office PowerPoint</Application>
  <PresentationFormat>Произвольный</PresentationFormat>
  <Paragraphs>38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Arial</vt:lpstr>
      <vt:lpstr>Aptos</vt:lpstr>
      <vt:lpstr>Cabin</vt:lpstr>
      <vt:lpstr>Microsoft JhengHei UI</vt:lpstr>
      <vt:lpstr>-apple-system</vt:lpstr>
      <vt:lpstr>Calibri</vt:lpstr>
      <vt:lpstr>Unbounded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ivjn</cp:lastModifiedBy>
  <cp:revision>18</cp:revision>
  <dcterms:created xsi:type="dcterms:W3CDTF">2025-01-11T11:02:36Z</dcterms:created>
  <dcterms:modified xsi:type="dcterms:W3CDTF">2025-05-21T15:09:56Z</dcterms:modified>
</cp:coreProperties>
</file>